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7.jpg" ContentType="image/jpeg"/>
  <Override PartName="/ppt/media/image8.jpg" ContentType="image/jpeg"/>
  <Override PartName="/ppt/media/image9.jpg" ContentType="image/jpeg"/>
  <Override PartName="/ppt/media/image10.jpg" ContentType="image/jpeg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12192000"/>
  <p:embeddedFontLst>
    <p:embeddedFont>
      <p:font typeface="MiSans" pitchFamily="2" charset="-122"/>
      <p:regular r:id="rId12"/>
    </p:embeddedFont>
    <p:embeddedFont>
      <p:font typeface="Noto Sans SC" panose="020B0200000000000000" pitchFamily="34" charset="-128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8A8E"/>
    <a:srgbClr val="3C5353"/>
    <a:srgbClr val="0A2C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9" autoAdjust="0"/>
    <p:restoredTop sz="94610"/>
  </p:normalViewPr>
  <p:slideViewPr>
    <p:cSldViewPr snapToGrid="0" snapToObjects="1">
      <p:cViewPr varScale="1">
        <p:scale>
          <a:sx n="127" d="100"/>
          <a:sy n="127" d="100"/>
        </p:scale>
        <p:origin x="5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12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0897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10" Type="http://schemas.openxmlformats.org/officeDocument/2006/relationships/image" Target="../media/image2.png"/><Relationship Id="rId4" Type="http://schemas.openxmlformats.org/officeDocument/2006/relationships/image" Target="../media/image7.jp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g.jpg"/>
          <p:cNvPicPr>
            <a:picLocks noChangeAspect="1"/>
          </p:cNvPicPr>
          <p:nvPr/>
        </p:nvPicPr>
        <p:blipFill>
          <a:blip r:embed="rId3"/>
          <a:srcRect b="24368"/>
          <a:stretch/>
        </p:blipFill>
        <p:spPr>
          <a:xfrm>
            <a:off x="0" y="1703705"/>
            <a:ext cx="12215495" cy="5167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23430" y="0"/>
            <a:ext cx="12191365" cy="5333365"/>
          </a:xfrm>
          <a:prstGeom prst="rect">
            <a:avLst/>
          </a:prstGeom>
          <a:gradFill flip="none" rotWithShape="1">
            <a:gsLst>
              <a:gs pos="0">
                <a:srgbClr val="F6F4ED">
                  <a:alpha val="0"/>
                </a:srgbClr>
              </a:gs>
              <a:gs pos="48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  <p:txBody>
          <a:bodyPr/>
          <a:lstStyle/>
          <a:p>
            <a:endParaRPr lang="en-CA"/>
          </a:p>
        </p:txBody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-24064" y="1000265"/>
            <a:ext cx="12191999" cy="19389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rgbClr val="3C5353"/>
                </a:solidFill>
              </a:rPr>
              <a:t>“The Next Era of Secure Predictive Healthcare.” </a:t>
            </a:r>
          </a:p>
        </p:txBody>
      </p:sp>
      <p:sp>
        <p:nvSpPr>
          <p:cNvPr id="7" name="Text 4"/>
          <p:cNvSpPr/>
          <p:nvPr/>
        </p:nvSpPr>
        <p:spPr>
          <a:xfrm>
            <a:off x="36976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4154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7270812F-114A-8AF6-3FBA-90121AA84DC1}"/>
              </a:ext>
            </a:extLst>
          </p:cNvPr>
          <p:cNvSpPr/>
          <p:nvPr/>
        </p:nvSpPr>
        <p:spPr>
          <a:xfrm>
            <a:off x="3178907" y="3094093"/>
            <a:ext cx="2725152" cy="70788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000" b="1" dirty="0">
                <a:solidFill>
                  <a:srgbClr val="618A8E"/>
                </a:solidFill>
              </a:rPr>
              <a:t>- A Pitch for</a:t>
            </a:r>
            <a:endParaRPr lang="en-CA" sz="4000" b="1" dirty="0">
              <a:solidFill>
                <a:srgbClr val="618A8E"/>
              </a:solidFill>
              <a:effectLst/>
            </a:endParaRPr>
          </a:p>
        </p:txBody>
      </p:sp>
      <p:pic>
        <p:nvPicPr>
          <p:cNvPr id="13" name="Picture 12" descr="A purple and black logo&#10;&#10;AI-generated content may be incorrect.">
            <a:extLst>
              <a:ext uri="{FF2B5EF4-FFF2-40B4-BE49-F238E27FC236}">
                <a16:creationId xmlns:a16="http://schemas.microsoft.com/office/drawing/2014/main" id="{E2FD48DD-356D-2ED3-7A82-8C9C9AC8CB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5941" y="3069373"/>
            <a:ext cx="3236498" cy="7666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9355DE8-0B7A-4E9B-1969-19CBF415BBC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9000"/>
          </a:blip>
          <a:srcRect r="61771"/>
          <a:stretch>
            <a:fillRect/>
          </a:stretch>
        </p:blipFill>
        <p:spPr>
          <a:xfrm>
            <a:off x="10587790" y="5355179"/>
            <a:ext cx="1221206" cy="1279152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/>
          <p:cNvPicPr>
            <a:picLocks noChangeAspect="1"/>
          </p:cNvPicPr>
          <p:nvPr/>
        </p:nvPicPr>
        <p:blipFill>
          <a:blip r:embed="rId3"/>
          <a:srcRect t="4452" b="42565"/>
          <a:stretch/>
        </p:blipFill>
        <p:spPr>
          <a:xfrm>
            <a:off x="635" y="3138805"/>
            <a:ext cx="12192000" cy="371919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5" y="-99060"/>
            <a:ext cx="12191365" cy="5333365"/>
          </a:xfrm>
          <a:prstGeom prst="rect">
            <a:avLst/>
          </a:prstGeom>
          <a:gradFill flip="none" rotWithShape="1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  <p:txBody>
          <a:bodyPr/>
          <a:lstStyle/>
          <a:p>
            <a:endParaRPr lang="en-CA"/>
          </a:p>
        </p:txBody>
      </p:sp>
      <p:sp>
        <p:nvSpPr>
          <p:cNvPr id="4" name="Text 1"/>
          <p:cNvSpPr/>
          <p:nvPr/>
        </p:nvSpPr>
        <p:spPr>
          <a:xfrm>
            <a:off x="635" y="-9906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189480" y="2585720"/>
            <a:ext cx="925195" cy="609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423035" y="3549650"/>
            <a:ext cx="24574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 &amp; Vision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633720" y="2626995"/>
            <a:ext cx="925195" cy="609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867275" y="3590925"/>
            <a:ext cx="24574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077960" y="2626995"/>
            <a:ext cx="925195" cy="609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311515" y="3590925"/>
            <a:ext cx="24574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 &amp; Vision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00" y="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11888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0A2C2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Team R.O.B.O.T.S - Group 16</a:t>
            </a:r>
            <a:endParaRPr lang="en-US" sz="1600" dirty="0">
              <a:solidFill>
                <a:srgbClr val="0A2C2D"/>
              </a:solidFill>
            </a:endParaRPr>
          </a:p>
        </p:txBody>
      </p:sp>
      <p:sp>
        <p:nvSpPr>
          <p:cNvPr id="5" name="Shape 2"/>
          <p:cNvSpPr/>
          <p:nvPr/>
        </p:nvSpPr>
        <p:spPr>
          <a:xfrm>
            <a:off x="254000" y="1270000"/>
            <a:ext cx="4546600" cy="5334000"/>
          </a:xfrm>
          <a:custGeom>
            <a:avLst/>
            <a:gdLst/>
            <a:ahLst/>
            <a:cxnLst/>
            <a:rect l="l" t="t" r="r" b="b"/>
            <a:pathLst>
              <a:path w="4546600" h="5334000">
                <a:moveTo>
                  <a:pt x="101617" y="0"/>
                </a:moveTo>
                <a:lnTo>
                  <a:pt x="4444983" y="0"/>
                </a:lnTo>
                <a:cubicBezTo>
                  <a:pt x="4501105" y="0"/>
                  <a:pt x="4546600" y="45495"/>
                  <a:pt x="4546600" y="101617"/>
                </a:cubicBezTo>
                <a:lnTo>
                  <a:pt x="4546600" y="5232383"/>
                </a:lnTo>
                <a:cubicBezTo>
                  <a:pt x="4546600" y="5288505"/>
                  <a:pt x="4501105" y="5334000"/>
                  <a:pt x="4444983" y="5334000"/>
                </a:cubicBezTo>
                <a:lnTo>
                  <a:pt x="101617" y="5334000"/>
                </a:lnTo>
                <a:cubicBezTo>
                  <a:pt x="45495" y="5334000"/>
                  <a:pt x="0" y="5288505"/>
                  <a:pt x="0" y="5232383"/>
                </a:cubicBezTo>
                <a:lnTo>
                  <a:pt x="0" y="101617"/>
                </a:lnTo>
                <a:cubicBezTo>
                  <a:pt x="0" y="45533"/>
                  <a:pt x="45533" y="0"/>
                  <a:pt x="101617" y="0"/>
                </a:cubicBezTo>
                <a:close/>
              </a:path>
            </a:pathLst>
          </a:custGeom>
          <a:solidFill>
            <a:srgbClr val="9EAE9A">
              <a:alpha val="2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CA"/>
          </a:p>
        </p:txBody>
      </p:sp>
      <p:sp>
        <p:nvSpPr>
          <p:cNvPr id="8" name="Text 4"/>
          <p:cNvSpPr/>
          <p:nvPr/>
        </p:nvSpPr>
        <p:spPr>
          <a:xfrm>
            <a:off x="1981200" y="4449684"/>
            <a:ext cx="1092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8A9B9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(110182109)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805640" y="4906884"/>
            <a:ext cx="344332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Team Lead &amp; Blockchain Architect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444500" y="5440284"/>
            <a:ext cx="4165600" cy="241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Blockchain security, Agile management, Backend integration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5000165" y="1270000"/>
            <a:ext cx="6934200" cy="2196148"/>
          </a:xfrm>
          <a:custGeom>
            <a:avLst/>
            <a:gdLst/>
            <a:ahLst/>
            <a:cxnLst/>
            <a:rect l="l" t="t" r="r" b="b"/>
            <a:pathLst>
              <a:path w="6934200" h="2196148">
                <a:moveTo>
                  <a:pt x="101590" y="0"/>
                </a:moveTo>
                <a:lnTo>
                  <a:pt x="6832610" y="0"/>
                </a:lnTo>
                <a:cubicBezTo>
                  <a:pt x="6888717" y="0"/>
                  <a:pt x="6934200" y="38937"/>
                  <a:pt x="6934200" y="86967"/>
                </a:cubicBezTo>
                <a:lnTo>
                  <a:pt x="6934200" y="2109180"/>
                </a:lnTo>
                <a:cubicBezTo>
                  <a:pt x="6934200" y="2157211"/>
                  <a:pt x="6888717" y="2196148"/>
                  <a:pt x="6832610" y="2196148"/>
                </a:cubicBezTo>
                <a:lnTo>
                  <a:pt x="101590" y="2196148"/>
                </a:lnTo>
                <a:cubicBezTo>
                  <a:pt x="45483" y="2196148"/>
                  <a:pt x="0" y="2157211"/>
                  <a:pt x="0" y="2109180"/>
                </a:cubicBezTo>
                <a:lnTo>
                  <a:pt x="0" y="86967"/>
                </a:lnTo>
                <a:cubicBezTo>
                  <a:pt x="0" y="38969"/>
                  <a:pt x="45521" y="0"/>
                  <a:pt x="101590" y="0"/>
                </a:cubicBezTo>
                <a:close/>
              </a:path>
            </a:pathLst>
          </a:custGeom>
          <a:solidFill>
            <a:srgbClr val="8A9B9C">
              <a:alpha val="2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CA"/>
          </a:p>
        </p:txBody>
      </p:sp>
      <p:sp>
        <p:nvSpPr>
          <p:cNvPr id="14" name="Text 9"/>
          <p:cNvSpPr/>
          <p:nvPr/>
        </p:nvSpPr>
        <p:spPr>
          <a:xfrm>
            <a:off x="8598595" y="2019300"/>
            <a:ext cx="101342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A9B9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(110191553)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8138418" y="2374900"/>
            <a:ext cx="205611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ML Engineer &amp; SDE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7148413" y="2768600"/>
            <a:ext cx="4272756" cy="241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UI design, Backend development, CKD prediction model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5008761" y="3605848"/>
            <a:ext cx="2171700" cy="2998152"/>
          </a:xfrm>
          <a:custGeom>
            <a:avLst/>
            <a:gdLst/>
            <a:ahLst/>
            <a:cxnLst/>
            <a:rect l="l" t="t" r="r" b="b"/>
            <a:pathLst>
              <a:path w="2171700" h="2934268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52024"/>
                  <a:pt x="2171700" y="116200"/>
                </a:cubicBezTo>
                <a:lnTo>
                  <a:pt x="2171700" y="2818068"/>
                </a:lnTo>
                <a:cubicBezTo>
                  <a:pt x="2171700" y="2882243"/>
                  <a:pt x="2126216" y="2934268"/>
                  <a:pt x="2070108" y="2934268"/>
                </a:cubicBezTo>
                <a:lnTo>
                  <a:pt x="101592" y="2934268"/>
                </a:lnTo>
                <a:cubicBezTo>
                  <a:pt x="45484" y="2934268"/>
                  <a:pt x="0" y="2882243"/>
                  <a:pt x="0" y="2818068"/>
                </a:cubicBezTo>
                <a:lnTo>
                  <a:pt x="0" y="116200"/>
                </a:lnTo>
                <a:cubicBezTo>
                  <a:pt x="0" y="52067"/>
                  <a:pt x="45522" y="0"/>
                  <a:pt x="101592" y="0"/>
                </a:cubicBezTo>
                <a:close/>
              </a:path>
            </a:pathLst>
          </a:custGeom>
          <a:solidFill>
            <a:srgbClr val="8A9B9C">
              <a:alpha val="2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CA"/>
          </a:p>
        </p:txBody>
      </p:sp>
      <p:sp>
        <p:nvSpPr>
          <p:cNvPr id="20" name="Text 14"/>
          <p:cNvSpPr/>
          <p:nvPr/>
        </p:nvSpPr>
        <p:spPr>
          <a:xfrm>
            <a:off x="5625505" y="5723692"/>
            <a:ext cx="939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A9B9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(110191780)</a:t>
            </a: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5123061" y="6026150"/>
            <a:ext cx="1943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ML Engineer &amp; Data Scientist</a:t>
            </a:r>
            <a:endParaRPr lang="en-US" sz="1600" dirty="0"/>
          </a:p>
        </p:txBody>
      </p:sp>
      <p:sp>
        <p:nvSpPr>
          <p:cNvPr id="22" name="Shape 16"/>
          <p:cNvSpPr/>
          <p:nvPr/>
        </p:nvSpPr>
        <p:spPr>
          <a:xfrm>
            <a:off x="7386241" y="3605848"/>
            <a:ext cx="2171700" cy="2998152"/>
          </a:xfrm>
          <a:custGeom>
            <a:avLst/>
            <a:gdLst/>
            <a:ahLst/>
            <a:cxnLst/>
            <a:rect l="l" t="t" r="r" b="b"/>
            <a:pathLst>
              <a:path w="2171700" h="2934268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52024"/>
                  <a:pt x="2171700" y="116200"/>
                </a:cubicBezTo>
                <a:lnTo>
                  <a:pt x="2171700" y="2818068"/>
                </a:lnTo>
                <a:cubicBezTo>
                  <a:pt x="2171700" y="2882243"/>
                  <a:pt x="2126216" y="2934268"/>
                  <a:pt x="2070108" y="2934268"/>
                </a:cubicBezTo>
                <a:lnTo>
                  <a:pt x="101592" y="2934268"/>
                </a:lnTo>
                <a:cubicBezTo>
                  <a:pt x="45484" y="2934268"/>
                  <a:pt x="0" y="2882243"/>
                  <a:pt x="0" y="2818068"/>
                </a:cubicBezTo>
                <a:lnTo>
                  <a:pt x="0" y="116200"/>
                </a:lnTo>
                <a:cubicBezTo>
                  <a:pt x="0" y="52067"/>
                  <a:pt x="45522" y="0"/>
                  <a:pt x="101592" y="0"/>
                </a:cubicBezTo>
                <a:close/>
              </a:path>
            </a:pathLst>
          </a:custGeom>
          <a:solidFill>
            <a:srgbClr val="8A9B9C">
              <a:alpha val="2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CA"/>
          </a:p>
        </p:txBody>
      </p:sp>
      <p:sp>
        <p:nvSpPr>
          <p:cNvPr id="23" name="Text 17"/>
          <p:cNvSpPr/>
          <p:nvPr/>
        </p:nvSpPr>
        <p:spPr>
          <a:xfrm>
            <a:off x="7729075" y="5339420"/>
            <a:ext cx="1498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Sandeep Kapoor</a:t>
            </a:r>
            <a:endParaRPr lang="en-US" sz="1600" dirty="0"/>
          </a:p>
        </p:txBody>
      </p:sp>
      <p:sp>
        <p:nvSpPr>
          <p:cNvPr id="24" name="Text 18"/>
          <p:cNvSpPr/>
          <p:nvPr/>
        </p:nvSpPr>
        <p:spPr>
          <a:xfrm>
            <a:off x="8005961" y="5727105"/>
            <a:ext cx="939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A9B9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(110184820)</a:t>
            </a:r>
            <a:endParaRPr lang="en-US" sz="1600" dirty="0"/>
          </a:p>
        </p:txBody>
      </p:sp>
      <p:sp>
        <p:nvSpPr>
          <p:cNvPr id="25" name="Text 19"/>
          <p:cNvSpPr/>
          <p:nvPr/>
        </p:nvSpPr>
        <p:spPr>
          <a:xfrm>
            <a:off x="7504311" y="6032344"/>
            <a:ext cx="1943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ML Engineer &amp; Data Scientist</a:t>
            </a:r>
            <a:endParaRPr lang="en-US" sz="1600" dirty="0"/>
          </a:p>
        </p:txBody>
      </p:sp>
      <p:sp>
        <p:nvSpPr>
          <p:cNvPr id="26" name="Shape 20"/>
          <p:cNvSpPr/>
          <p:nvPr/>
        </p:nvSpPr>
        <p:spPr>
          <a:xfrm>
            <a:off x="9763720" y="3605848"/>
            <a:ext cx="2171700" cy="2998152"/>
          </a:xfrm>
          <a:custGeom>
            <a:avLst/>
            <a:gdLst/>
            <a:ahLst/>
            <a:cxnLst/>
            <a:rect l="l" t="t" r="r" b="b"/>
            <a:pathLst>
              <a:path w="2171700" h="2934268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52024"/>
                  <a:pt x="2171700" y="116200"/>
                </a:cubicBezTo>
                <a:lnTo>
                  <a:pt x="2171700" y="2818068"/>
                </a:lnTo>
                <a:cubicBezTo>
                  <a:pt x="2171700" y="2882243"/>
                  <a:pt x="2126216" y="2934268"/>
                  <a:pt x="2070108" y="2934268"/>
                </a:cubicBezTo>
                <a:lnTo>
                  <a:pt x="101592" y="2934268"/>
                </a:lnTo>
                <a:cubicBezTo>
                  <a:pt x="45484" y="2934268"/>
                  <a:pt x="0" y="2882243"/>
                  <a:pt x="0" y="2818068"/>
                </a:cubicBezTo>
                <a:lnTo>
                  <a:pt x="0" y="116200"/>
                </a:lnTo>
                <a:cubicBezTo>
                  <a:pt x="0" y="52067"/>
                  <a:pt x="45522" y="0"/>
                  <a:pt x="101592" y="0"/>
                </a:cubicBezTo>
                <a:close/>
              </a:path>
            </a:pathLst>
          </a:custGeom>
          <a:solidFill>
            <a:srgbClr val="8A9B9C">
              <a:alpha val="20000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CA"/>
          </a:p>
        </p:txBody>
      </p:sp>
      <p:sp>
        <p:nvSpPr>
          <p:cNvPr id="29" name="Text 22"/>
          <p:cNvSpPr/>
          <p:nvPr/>
        </p:nvSpPr>
        <p:spPr>
          <a:xfrm>
            <a:off x="10379670" y="5721758"/>
            <a:ext cx="939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8A9B9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(110190414)</a:t>
            </a:r>
            <a:endParaRPr lang="en-US" sz="1600" dirty="0"/>
          </a:p>
        </p:txBody>
      </p:sp>
      <p:sp>
        <p:nvSpPr>
          <p:cNvPr id="30" name="Text 23"/>
          <p:cNvSpPr/>
          <p:nvPr/>
        </p:nvSpPr>
        <p:spPr>
          <a:xfrm>
            <a:off x="9878020" y="6024887"/>
            <a:ext cx="1943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ML Engineer &amp; Algorithm Specialist</a:t>
            </a:r>
            <a:endParaRPr lang="en-US" sz="1600" dirty="0"/>
          </a:p>
        </p:txBody>
      </p:sp>
      <p:sp>
        <p:nvSpPr>
          <p:cNvPr id="12" name="Text 17">
            <a:extLst>
              <a:ext uri="{FF2B5EF4-FFF2-40B4-BE49-F238E27FC236}">
                <a16:creationId xmlns:a16="http://schemas.microsoft.com/office/drawing/2014/main" id="{CAB8F6F6-B27E-012D-9AC6-82B96A547665}"/>
              </a:ext>
            </a:extLst>
          </p:cNvPr>
          <p:cNvSpPr/>
          <p:nvPr/>
        </p:nvSpPr>
        <p:spPr>
          <a:xfrm>
            <a:off x="10100270" y="5334000"/>
            <a:ext cx="1498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Ayeshkant Mallick</a:t>
            </a:r>
            <a:endParaRPr lang="en-US" sz="1600" dirty="0"/>
          </a:p>
        </p:txBody>
      </p:sp>
      <p:sp>
        <p:nvSpPr>
          <p:cNvPr id="13" name="Text 17">
            <a:extLst>
              <a:ext uri="{FF2B5EF4-FFF2-40B4-BE49-F238E27FC236}">
                <a16:creationId xmlns:a16="http://schemas.microsoft.com/office/drawing/2014/main" id="{DE6798A6-F6E2-DB46-BA12-94288F2C1B60}"/>
              </a:ext>
            </a:extLst>
          </p:cNvPr>
          <p:cNvSpPr/>
          <p:nvPr/>
        </p:nvSpPr>
        <p:spPr>
          <a:xfrm>
            <a:off x="8346938" y="1624865"/>
            <a:ext cx="1639069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00" b="1" dirty="0">
                <a:latin typeface="Noto Sans SC" panose="020B0604020202020204" charset="-128"/>
                <a:ea typeface="Noto Sans SC" panose="020B0604020202020204" charset="-128"/>
              </a:rPr>
              <a:t>Shaurya Parshad</a:t>
            </a:r>
          </a:p>
        </p:txBody>
      </p:sp>
      <p:pic>
        <p:nvPicPr>
          <p:cNvPr id="19" name="Picture 18" descr="A person in a suit and tie&#10;&#10;AI-generated content may be incorrect.">
            <a:extLst>
              <a:ext uri="{FF2B5EF4-FFF2-40B4-BE49-F238E27FC236}">
                <a16:creationId xmlns:a16="http://schemas.microsoft.com/office/drawing/2014/main" id="{2FFAAA8A-ABCB-D14E-7F08-1E71D5472FA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3393" b="20379"/>
          <a:stretch>
            <a:fillRect/>
          </a:stretch>
        </p:blipFill>
        <p:spPr>
          <a:xfrm>
            <a:off x="5434444" y="1521326"/>
            <a:ext cx="1390618" cy="163405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A0FEA1B-8330-4060-282E-2ECE3FAC9B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1735" t="5140" r="1735" b="29792"/>
          <a:stretch>
            <a:fillRect/>
          </a:stretch>
        </p:blipFill>
        <p:spPr>
          <a:xfrm>
            <a:off x="5438819" y="3709121"/>
            <a:ext cx="1340975" cy="148517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2289213-0584-F708-4B05-1DD5323C790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721" t="13194" r="2721"/>
          <a:stretch>
            <a:fillRect/>
          </a:stretch>
        </p:blipFill>
        <p:spPr>
          <a:xfrm>
            <a:off x="7758628" y="3701935"/>
            <a:ext cx="1490841" cy="152069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A8A0312-74A9-B0B0-5AB2-60007DD44E7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4" r="24"/>
          <a:stretch/>
        </p:blipFill>
        <p:spPr>
          <a:xfrm>
            <a:off x="10128760" y="3709121"/>
            <a:ext cx="1441619" cy="148517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B0C100F-13A5-43FB-DAD5-EF22B6ABE73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615" r="1615"/>
          <a:stretch/>
        </p:blipFill>
        <p:spPr>
          <a:xfrm>
            <a:off x="1501365" y="1798721"/>
            <a:ext cx="1911867" cy="1990563"/>
          </a:xfrm>
          <a:prstGeom prst="rect">
            <a:avLst/>
          </a:prstGeom>
        </p:spPr>
      </p:pic>
      <p:sp>
        <p:nvSpPr>
          <p:cNvPr id="34" name="Text 17">
            <a:extLst>
              <a:ext uri="{FF2B5EF4-FFF2-40B4-BE49-F238E27FC236}">
                <a16:creationId xmlns:a16="http://schemas.microsoft.com/office/drawing/2014/main" id="{04479832-65E8-81D9-0B28-D215DCAE4562}"/>
              </a:ext>
            </a:extLst>
          </p:cNvPr>
          <p:cNvSpPr/>
          <p:nvPr/>
        </p:nvSpPr>
        <p:spPr>
          <a:xfrm>
            <a:off x="929370" y="3992484"/>
            <a:ext cx="3186374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Rithish Ashwin Suresh Kumar</a:t>
            </a:r>
            <a:endParaRPr lang="en-US" sz="2000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DEA6D9B-483D-DD46-7A5E-3AACE1BFBC8D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6455564" y="607595"/>
            <a:ext cx="1855248" cy="636587"/>
          </a:xfrm>
          <a:prstGeom prst="rect">
            <a:avLst/>
          </a:prstGeom>
        </p:spPr>
      </p:pic>
      <p:pic>
        <p:nvPicPr>
          <p:cNvPr id="37" name="Picture 36" descr="A purple and black logo&#10;&#10;AI-generated content may be incorrect.">
            <a:extLst>
              <a:ext uri="{FF2B5EF4-FFF2-40B4-BE49-F238E27FC236}">
                <a16:creationId xmlns:a16="http://schemas.microsoft.com/office/drawing/2014/main" id="{5236614F-9C42-2661-FAB0-459A4390732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937025" y="674346"/>
            <a:ext cx="2220455" cy="52597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10A756C8-5D07-EA1A-28B0-E491517BA95A}"/>
              </a:ext>
            </a:extLst>
          </p:cNvPr>
          <p:cNvSpPr txBox="1"/>
          <p:nvPr/>
        </p:nvSpPr>
        <p:spPr>
          <a:xfrm>
            <a:off x="6202462" y="694906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|</a:t>
            </a:r>
          </a:p>
        </p:txBody>
      </p:sp>
      <p:sp>
        <p:nvSpPr>
          <p:cNvPr id="4" name="Text 17">
            <a:extLst>
              <a:ext uri="{FF2B5EF4-FFF2-40B4-BE49-F238E27FC236}">
                <a16:creationId xmlns:a16="http://schemas.microsoft.com/office/drawing/2014/main" id="{8CA3519C-389B-0BEC-F355-5EC24D7BDA5C}"/>
              </a:ext>
            </a:extLst>
          </p:cNvPr>
          <p:cNvSpPr/>
          <p:nvPr/>
        </p:nvSpPr>
        <p:spPr>
          <a:xfrm>
            <a:off x="5123061" y="5339420"/>
            <a:ext cx="1904268" cy="2485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</a:rPr>
              <a:t>Timothy Eric Dare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482603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C89F8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$500 Billion Crisis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96850" y="1041403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💔 Imagine This... Every 5 seconds, someone dies from a preventable chronic disease.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082248" y="2260600"/>
            <a:ext cx="2590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450M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190198" y="2870200"/>
            <a:ext cx="2374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People Affected Worldwide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85980" y="3429000"/>
            <a:ext cx="3187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C89F8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$500B+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93930" y="4038600"/>
            <a:ext cx="2971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Spent Annually on Late Treatment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09012" y="4597400"/>
            <a:ext cx="2946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8A9B9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50-60%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16962" y="5207000"/>
            <a:ext cx="2730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Cases Could Be Detected Early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270177" y="1986359"/>
            <a:ext cx="12700" cy="4102100"/>
          </a:xfrm>
          <a:custGeom>
            <a:avLst/>
            <a:gdLst/>
            <a:ahLst/>
            <a:cxnLst/>
            <a:rect l="l" t="t" r="r" b="b"/>
            <a:pathLst>
              <a:path w="12700" h="4102100">
                <a:moveTo>
                  <a:pt x="0" y="0"/>
                </a:moveTo>
                <a:lnTo>
                  <a:pt x="12700" y="0"/>
                </a:lnTo>
                <a:lnTo>
                  <a:pt x="12700" y="4102100"/>
                </a:lnTo>
                <a:lnTo>
                  <a:pt x="0" y="4102100"/>
                </a:lnTo>
                <a:lnTo>
                  <a:pt x="0" y="0"/>
                </a:lnTo>
                <a:close/>
              </a:path>
            </a:pathLst>
          </a:custGeom>
          <a:solidFill>
            <a:srgbClr val="9EAE9A">
              <a:alpha val="50196"/>
            </a:srgbClr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2" name="Text 9"/>
          <p:cNvSpPr/>
          <p:nvPr/>
        </p:nvSpPr>
        <p:spPr>
          <a:xfrm>
            <a:off x="5164534" y="1859362"/>
            <a:ext cx="6972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Why? Three Critical Gaps: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164534" y="2413003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4763"/>
                </a:move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lose/>
                <a:moveTo>
                  <a:pt x="169069" y="190976"/>
                </a:moveTo>
                <a:cubicBezTo>
                  <a:pt x="165854" y="190679"/>
                  <a:pt x="162520" y="190500"/>
                  <a:pt x="159187" y="190500"/>
                </a:cubicBezTo>
                <a:lnTo>
                  <a:pt x="107454" y="190500"/>
                </a:lnTo>
                <a:cubicBezTo>
                  <a:pt x="104120" y="190500"/>
                  <a:pt x="100846" y="190679"/>
                  <a:pt x="97572" y="190976"/>
                </a:cubicBezTo>
                <a:lnTo>
                  <a:pt x="97572" y="231160"/>
                </a:lnTo>
                <a:cubicBezTo>
                  <a:pt x="107394" y="235684"/>
                  <a:pt x="114240" y="245626"/>
                  <a:pt x="114240" y="257115"/>
                </a:cubicBezTo>
                <a:cubicBezTo>
                  <a:pt x="114240" y="272891"/>
                  <a:pt x="101441" y="285690"/>
                  <a:pt x="85665" y="285690"/>
                </a:cubicBezTo>
                <a:cubicBezTo>
                  <a:pt x="69890" y="285690"/>
                  <a:pt x="57090" y="272891"/>
                  <a:pt x="57090" y="257115"/>
                </a:cubicBezTo>
                <a:cubicBezTo>
                  <a:pt x="57090" y="245566"/>
                  <a:pt x="63937" y="235625"/>
                  <a:pt x="73759" y="231160"/>
                </a:cubicBezTo>
                <a:lnTo>
                  <a:pt x="73759" y="196394"/>
                </a:lnTo>
                <a:cubicBezTo>
                  <a:pt x="36314" y="210145"/>
                  <a:pt x="9525" y="246221"/>
                  <a:pt x="9525" y="288488"/>
                </a:cubicBezTo>
                <a:cubicBezTo>
                  <a:pt x="9525" y="297478"/>
                  <a:pt x="16847" y="304800"/>
                  <a:pt x="25837" y="304800"/>
                </a:cubicBezTo>
                <a:lnTo>
                  <a:pt x="240804" y="304800"/>
                </a:lnTo>
                <a:cubicBezTo>
                  <a:pt x="249793" y="304800"/>
                  <a:pt x="257115" y="297478"/>
                  <a:pt x="257115" y="288488"/>
                </a:cubicBezTo>
                <a:cubicBezTo>
                  <a:pt x="257115" y="246221"/>
                  <a:pt x="230326" y="210205"/>
                  <a:pt x="192822" y="196453"/>
                </a:cubicBezTo>
                <a:lnTo>
                  <a:pt x="192822" y="218718"/>
                </a:lnTo>
                <a:cubicBezTo>
                  <a:pt x="206692" y="223599"/>
                  <a:pt x="216634" y="236875"/>
                  <a:pt x="216634" y="252413"/>
                </a:cubicBezTo>
                <a:lnTo>
                  <a:pt x="216634" y="271463"/>
                </a:lnTo>
                <a:cubicBezTo>
                  <a:pt x="216634" y="278011"/>
                  <a:pt x="211276" y="283369"/>
                  <a:pt x="204728" y="283369"/>
                </a:cubicBezTo>
                <a:cubicBezTo>
                  <a:pt x="198180" y="283369"/>
                  <a:pt x="192822" y="278011"/>
                  <a:pt x="192822" y="271463"/>
                </a:cubicBezTo>
                <a:lnTo>
                  <a:pt x="192822" y="252413"/>
                </a:lnTo>
                <a:cubicBezTo>
                  <a:pt x="192822" y="245864"/>
                  <a:pt x="187464" y="240506"/>
                  <a:pt x="180915" y="240506"/>
                </a:cubicBezTo>
                <a:cubicBezTo>
                  <a:pt x="174367" y="240506"/>
                  <a:pt x="169009" y="245864"/>
                  <a:pt x="169009" y="252413"/>
                </a:cubicBezTo>
                <a:lnTo>
                  <a:pt x="169009" y="271463"/>
                </a:lnTo>
                <a:cubicBezTo>
                  <a:pt x="169009" y="278011"/>
                  <a:pt x="163651" y="283369"/>
                  <a:pt x="157103" y="283369"/>
                </a:cubicBezTo>
                <a:cubicBezTo>
                  <a:pt x="150555" y="283369"/>
                  <a:pt x="145197" y="278011"/>
                  <a:pt x="145197" y="271463"/>
                </a:cubicBezTo>
                <a:lnTo>
                  <a:pt x="145197" y="252413"/>
                </a:lnTo>
                <a:cubicBezTo>
                  <a:pt x="145197" y="236875"/>
                  <a:pt x="155138" y="223659"/>
                  <a:pt x="169009" y="218718"/>
                </a:cubicBezTo>
                <a:lnTo>
                  <a:pt x="169009" y="190976"/>
                </a:lnTo>
                <a:close/>
              </a:path>
            </a:pathLst>
          </a:custGeom>
          <a:solidFill>
            <a:srgbClr val="C89F83"/>
          </a:solidFill>
          <a:ln/>
        </p:spPr>
        <p:txBody>
          <a:bodyPr/>
          <a:lstStyle/>
          <a:p>
            <a:endParaRPr lang="en-CA" dirty="0"/>
          </a:p>
        </p:txBody>
      </p:sp>
      <p:sp>
        <p:nvSpPr>
          <p:cNvPr id="14" name="Text 11"/>
          <p:cNvSpPr/>
          <p:nvPr/>
        </p:nvSpPr>
        <p:spPr>
          <a:xfrm>
            <a:off x="5653484" y="2245521"/>
            <a:ext cx="461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Overwhelmed Doctors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653484" y="2694409"/>
            <a:ext cx="4597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15 minutes per patient isn't enough for thorough analysis.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208555" y="3259219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0" y="38100"/>
                </a:moveTo>
                <a:cubicBezTo>
                  <a:pt x="0" y="17085"/>
                  <a:pt x="17085" y="0"/>
                  <a:pt x="38100" y="0"/>
                </a:cubicBezTo>
                <a:lnTo>
                  <a:pt x="127099" y="0"/>
                </a:lnTo>
                <a:cubicBezTo>
                  <a:pt x="137220" y="0"/>
                  <a:pt x="146923" y="3989"/>
                  <a:pt x="154067" y="11132"/>
                </a:cubicBezTo>
                <a:lnTo>
                  <a:pt x="217468" y="74593"/>
                </a:lnTo>
                <a:cubicBezTo>
                  <a:pt x="224611" y="81736"/>
                  <a:pt x="228600" y="91440"/>
                  <a:pt x="228600" y="101560"/>
                </a:cubicBezTo>
                <a:lnTo>
                  <a:pt x="228600" y="266700"/>
                </a:lnTo>
                <a:cubicBezTo>
                  <a:pt x="228600" y="287715"/>
                  <a:pt x="211515" y="304800"/>
                  <a:pt x="190500" y="304800"/>
                </a:cubicBezTo>
                <a:lnTo>
                  <a:pt x="38100" y="304800"/>
                </a:lnTo>
                <a:cubicBezTo>
                  <a:pt x="17085" y="304800"/>
                  <a:pt x="0" y="287715"/>
                  <a:pt x="0" y="266700"/>
                </a:cubicBezTo>
                <a:lnTo>
                  <a:pt x="0" y="209550"/>
                </a:lnTo>
                <a:lnTo>
                  <a:pt x="35897" y="209550"/>
                </a:lnTo>
                <a:lnTo>
                  <a:pt x="64949" y="246876"/>
                </a:lnTo>
                <a:cubicBezTo>
                  <a:pt x="67985" y="250805"/>
                  <a:pt x="72866" y="252829"/>
                  <a:pt x="77807" y="252293"/>
                </a:cubicBezTo>
                <a:cubicBezTo>
                  <a:pt x="82748" y="251758"/>
                  <a:pt x="87035" y="248662"/>
                  <a:pt x="89178" y="244197"/>
                </a:cubicBezTo>
                <a:lnTo>
                  <a:pt x="114717" y="189905"/>
                </a:lnTo>
                <a:lnTo>
                  <a:pt x="120610" y="201692"/>
                </a:lnTo>
                <a:cubicBezTo>
                  <a:pt x="123051" y="206514"/>
                  <a:pt x="127992" y="209610"/>
                  <a:pt x="133410" y="209610"/>
                </a:cubicBezTo>
                <a:lnTo>
                  <a:pt x="176272" y="209610"/>
                </a:lnTo>
                <a:cubicBezTo>
                  <a:pt x="184190" y="209610"/>
                  <a:pt x="190560" y="203240"/>
                  <a:pt x="190560" y="195322"/>
                </a:cubicBezTo>
                <a:cubicBezTo>
                  <a:pt x="190560" y="187404"/>
                  <a:pt x="184190" y="181035"/>
                  <a:pt x="176272" y="181035"/>
                </a:cubicBezTo>
                <a:lnTo>
                  <a:pt x="142220" y="181035"/>
                </a:lnTo>
                <a:lnTo>
                  <a:pt x="127099" y="150852"/>
                </a:lnTo>
                <a:cubicBezTo>
                  <a:pt x="124658" y="145971"/>
                  <a:pt x="119598" y="142875"/>
                  <a:pt x="114121" y="142935"/>
                </a:cubicBezTo>
                <a:cubicBezTo>
                  <a:pt x="108645" y="142994"/>
                  <a:pt x="103703" y="146209"/>
                  <a:pt x="101382" y="151150"/>
                </a:cubicBezTo>
                <a:lnTo>
                  <a:pt x="73223" y="211038"/>
                </a:lnTo>
                <a:lnTo>
                  <a:pt x="54173" y="186571"/>
                </a:lnTo>
                <a:cubicBezTo>
                  <a:pt x="51435" y="182999"/>
                  <a:pt x="47268" y="180975"/>
                  <a:pt x="42863" y="180975"/>
                </a:cubicBezTo>
                <a:lnTo>
                  <a:pt x="0" y="180975"/>
                </a:lnTo>
                <a:lnTo>
                  <a:pt x="0" y="38100"/>
                </a:lnTo>
                <a:close/>
                <a:moveTo>
                  <a:pt x="123825" y="34826"/>
                </a:moveTo>
                <a:lnTo>
                  <a:pt x="123825" y="90488"/>
                </a:lnTo>
                <a:cubicBezTo>
                  <a:pt x="123825" y="98405"/>
                  <a:pt x="130195" y="104775"/>
                  <a:pt x="138113" y="104775"/>
                </a:cubicBezTo>
                <a:lnTo>
                  <a:pt x="193774" y="104775"/>
                </a:lnTo>
                <a:lnTo>
                  <a:pt x="123825" y="34826"/>
                </a:lnTo>
                <a:close/>
              </a:path>
            </a:pathLst>
          </a:custGeom>
          <a:solidFill>
            <a:srgbClr val="C89F83"/>
          </a:solidFill>
          <a:ln/>
        </p:spPr>
        <p:txBody>
          <a:bodyPr/>
          <a:lstStyle/>
          <a:p>
            <a:endParaRPr lang="en-CA" dirty="0"/>
          </a:p>
        </p:txBody>
      </p:sp>
      <p:sp>
        <p:nvSpPr>
          <p:cNvPr id="17" name="Text 14"/>
          <p:cNvSpPr/>
          <p:nvPr/>
        </p:nvSpPr>
        <p:spPr>
          <a:xfrm>
            <a:off x="5647134" y="3076892"/>
            <a:ext cx="5397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Confusing Blood Reports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659834" y="3547979"/>
            <a:ext cx="5384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Patients don't understand their own health data, leading to inaction.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5195825" y="4168943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19908" y="76200"/>
                </a:moveTo>
                <a:lnTo>
                  <a:pt x="199489" y="47625"/>
                </a:lnTo>
                <a:lnTo>
                  <a:pt x="67270" y="47625"/>
                </a:lnTo>
                <a:lnTo>
                  <a:pt x="46851" y="76200"/>
                </a:lnTo>
                <a:lnTo>
                  <a:pt x="219908" y="76200"/>
                </a:lnTo>
                <a:close/>
                <a:moveTo>
                  <a:pt x="0" y="88404"/>
                </a:moveTo>
                <a:cubicBezTo>
                  <a:pt x="0" y="80486"/>
                  <a:pt x="2500" y="72747"/>
                  <a:pt x="7084" y="66258"/>
                </a:cubicBezTo>
                <a:lnTo>
                  <a:pt x="36255" y="25479"/>
                </a:lnTo>
                <a:cubicBezTo>
                  <a:pt x="43398" y="15478"/>
                  <a:pt x="54947" y="9525"/>
                  <a:pt x="67211" y="9525"/>
                </a:cubicBezTo>
                <a:lnTo>
                  <a:pt x="199430" y="9525"/>
                </a:lnTo>
                <a:cubicBezTo>
                  <a:pt x="211753" y="9525"/>
                  <a:pt x="223302" y="15478"/>
                  <a:pt x="230445" y="25479"/>
                </a:cubicBezTo>
                <a:lnTo>
                  <a:pt x="259556" y="66258"/>
                </a:lnTo>
                <a:cubicBezTo>
                  <a:pt x="264200" y="72747"/>
                  <a:pt x="266640" y="80486"/>
                  <a:pt x="266640" y="88404"/>
                </a:cubicBezTo>
                <a:lnTo>
                  <a:pt x="266700" y="247650"/>
                </a:lnTo>
                <a:cubicBezTo>
                  <a:pt x="266700" y="268665"/>
                  <a:pt x="249615" y="285750"/>
                  <a:pt x="228600" y="285750"/>
                </a:cubicBezTo>
                <a:lnTo>
                  <a:pt x="38100" y="285750"/>
                </a:lnTo>
                <a:cubicBezTo>
                  <a:pt x="17085" y="285750"/>
                  <a:pt x="0" y="268665"/>
                  <a:pt x="0" y="247650"/>
                </a:cubicBezTo>
                <a:lnTo>
                  <a:pt x="0" y="88404"/>
                </a:lnTo>
                <a:close/>
              </a:path>
            </a:pathLst>
          </a:custGeom>
          <a:solidFill>
            <a:srgbClr val="C89F83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20" name="Text 17"/>
          <p:cNvSpPr/>
          <p:nvPr/>
        </p:nvSpPr>
        <p:spPr>
          <a:xfrm>
            <a:off x="5659834" y="3962552"/>
            <a:ext cx="5499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 AI Explainability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672534" y="4406977"/>
            <a:ext cx="5486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Doctors don't trust 'black box' predictions for critical health decisions.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4883368" y="4863769"/>
            <a:ext cx="6845300" cy="1371600"/>
          </a:xfrm>
          <a:custGeom>
            <a:avLst/>
            <a:gdLst/>
            <a:ahLst/>
            <a:cxnLst/>
            <a:rect l="l" t="t" r="r" b="b"/>
            <a:pathLst>
              <a:path w="6845300" h="1371600">
                <a:moveTo>
                  <a:pt x="101594" y="0"/>
                </a:moveTo>
                <a:lnTo>
                  <a:pt x="6743706" y="0"/>
                </a:lnTo>
                <a:cubicBezTo>
                  <a:pt x="6799815" y="0"/>
                  <a:pt x="6845300" y="45485"/>
                  <a:pt x="6845300" y="101594"/>
                </a:cubicBezTo>
                <a:lnTo>
                  <a:pt x="6845300" y="1270006"/>
                </a:lnTo>
                <a:cubicBezTo>
                  <a:pt x="6845300" y="1326115"/>
                  <a:pt x="6799815" y="1371600"/>
                  <a:pt x="67437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9EAE9A">
              <a:alpha val="20000"/>
            </a:srgbClr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23" name="Text 20"/>
          <p:cNvSpPr/>
          <p:nvPr/>
        </p:nvSpPr>
        <p:spPr>
          <a:xfrm>
            <a:off x="4987956" y="5002133"/>
            <a:ext cx="66548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Question: "What if we could detect these diseases </a:t>
            </a:r>
            <a:r>
              <a:rPr lang="en-US" sz="18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YEARS earlier</a:t>
            </a:r>
            <a:r>
              <a:rPr lang="en-US" sz="18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... automatically... with AI that doctors actually trust?"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092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54142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54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Meet PranaChain: The AI Doctor That Never Sleeps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168400" y="762000"/>
            <a:ext cx="9855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 blockchain-secured, AI-powered platform analyzing blood reports to predict deadly diseases with doctor-trusted explainability.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64977" y="1963369"/>
            <a:ext cx="3683000" cy="2063867"/>
          </a:xfrm>
          <a:custGeom>
            <a:avLst/>
            <a:gdLst/>
            <a:ahLst/>
            <a:cxnLst/>
            <a:rect l="l" t="t" r="r" b="b"/>
            <a:pathLst>
              <a:path w="3683000" h="1930400">
                <a:moveTo>
                  <a:pt x="101597" y="0"/>
                </a:moveTo>
                <a:lnTo>
                  <a:pt x="3581403" y="0"/>
                </a:lnTo>
                <a:cubicBezTo>
                  <a:pt x="3637513" y="0"/>
                  <a:pt x="3683000" y="45487"/>
                  <a:pt x="3683000" y="101597"/>
                </a:cubicBezTo>
                <a:lnTo>
                  <a:pt x="3683000" y="1828803"/>
                </a:lnTo>
                <a:cubicBezTo>
                  <a:pt x="3683000" y="1884913"/>
                  <a:pt x="3637513" y="1930400"/>
                  <a:pt x="35814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524"/>
                  <a:pt x="45524" y="0"/>
                  <a:pt x="101597" y="0"/>
                </a:cubicBezTo>
                <a:close/>
              </a:path>
            </a:pathLst>
          </a:custGeom>
          <a:solidFill>
            <a:srgbClr val="9EAE9A">
              <a:alpha val="20000"/>
            </a:srgbClr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6" name="Shape 3"/>
          <p:cNvSpPr/>
          <p:nvPr/>
        </p:nvSpPr>
        <p:spPr>
          <a:xfrm>
            <a:off x="906263" y="21959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6B8E67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7" name="Text 4"/>
          <p:cNvSpPr/>
          <p:nvPr/>
        </p:nvSpPr>
        <p:spPr>
          <a:xfrm>
            <a:off x="1268213" y="2132475"/>
            <a:ext cx="309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Triple-Disease AI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29642" y="2589675"/>
            <a:ext cx="3467100" cy="1168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CKD: </a:t>
            </a:r>
            <a:r>
              <a:rPr lang="en-US" sz="14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94%+</a:t>
            </a: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accuracy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Diabetes: </a:t>
            </a:r>
            <a:r>
              <a:rPr lang="en-US" sz="14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92%+</a:t>
            </a: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accuracy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Heart Disease: </a:t>
            </a:r>
            <a:r>
              <a:rPr lang="en-US" sz="14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90%+</a:t>
            </a: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accuracy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Results in </a:t>
            </a:r>
            <a:r>
              <a:rPr lang="en-US" sz="1400" b="1" dirty="0">
                <a:solidFill>
                  <a:srgbClr val="C89F8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30 seconds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64977" y="4179637"/>
            <a:ext cx="3683000" cy="1524000"/>
          </a:xfrm>
          <a:custGeom>
            <a:avLst/>
            <a:gdLst/>
            <a:ahLst/>
            <a:cxnLst/>
            <a:rect l="l" t="t" r="r" b="b"/>
            <a:pathLst>
              <a:path w="3683000" h="1524000">
                <a:moveTo>
                  <a:pt x="101605" y="0"/>
                </a:moveTo>
                <a:lnTo>
                  <a:pt x="3581395" y="0"/>
                </a:lnTo>
                <a:cubicBezTo>
                  <a:pt x="3637510" y="0"/>
                  <a:pt x="3683000" y="45490"/>
                  <a:pt x="3683000" y="101605"/>
                </a:cubicBezTo>
                <a:lnTo>
                  <a:pt x="3683000" y="1422395"/>
                </a:lnTo>
                <a:cubicBezTo>
                  <a:pt x="3683000" y="1478510"/>
                  <a:pt x="3637510" y="1524000"/>
                  <a:pt x="3581395" y="1524000"/>
                </a:cubicBezTo>
                <a:lnTo>
                  <a:pt x="101605" y="1524000"/>
                </a:lnTo>
                <a:cubicBezTo>
                  <a:pt x="45490" y="1524000"/>
                  <a:pt x="0" y="1478510"/>
                  <a:pt x="0" y="142239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8A9B9C">
              <a:alpha val="20000"/>
            </a:srgbClr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0" name="Shape 7"/>
          <p:cNvSpPr/>
          <p:nvPr/>
        </p:nvSpPr>
        <p:spPr>
          <a:xfrm>
            <a:off x="905700" y="439975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5738" y="92869"/>
                </a:moveTo>
                <a:cubicBezTo>
                  <a:pt x="185738" y="113362"/>
                  <a:pt x="179085" y="132293"/>
                  <a:pt x="167878" y="147652"/>
                </a:cubicBezTo>
                <a:lnTo>
                  <a:pt x="224403" y="204222"/>
                </a:lnTo>
                <a:cubicBezTo>
                  <a:pt x="229984" y="209803"/>
                  <a:pt x="229984" y="218867"/>
                  <a:pt x="224403" y="224448"/>
                </a:cubicBezTo>
                <a:cubicBezTo>
                  <a:pt x="218822" y="230029"/>
                  <a:pt x="209758" y="230029"/>
                  <a:pt x="204177" y="224448"/>
                </a:cubicBezTo>
                <a:lnTo>
                  <a:pt x="147652" y="167878"/>
                </a:lnTo>
                <a:cubicBezTo>
                  <a:pt x="132293" y="179085"/>
                  <a:pt x="113362" y="185738"/>
                  <a:pt x="92869" y="185738"/>
                </a:cubicBezTo>
                <a:cubicBezTo>
                  <a:pt x="41568" y="185738"/>
                  <a:pt x="0" y="144170"/>
                  <a:pt x="0" y="92869"/>
                </a:cubicBezTo>
                <a:cubicBezTo>
                  <a:pt x="0" y="41568"/>
                  <a:pt x="41568" y="0"/>
                  <a:pt x="92869" y="0"/>
                </a:cubicBezTo>
                <a:cubicBezTo>
                  <a:pt x="144170" y="0"/>
                  <a:pt x="185738" y="41568"/>
                  <a:pt x="185738" y="92869"/>
                </a:cubicBezTo>
                <a:close/>
                <a:moveTo>
                  <a:pt x="46434" y="96441"/>
                </a:moveTo>
                <a:lnTo>
                  <a:pt x="46434" y="125016"/>
                </a:lnTo>
                <a:cubicBezTo>
                  <a:pt x="46434" y="130954"/>
                  <a:pt x="51212" y="135731"/>
                  <a:pt x="57150" y="135731"/>
                </a:cubicBezTo>
                <a:cubicBezTo>
                  <a:pt x="63088" y="135731"/>
                  <a:pt x="67866" y="130954"/>
                  <a:pt x="67866" y="125016"/>
                </a:cubicBezTo>
                <a:lnTo>
                  <a:pt x="67866" y="96441"/>
                </a:lnTo>
                <a:cubicBezTo>
                  <a:pt x="67866" y="90502"/>
                  <a:pt x="63088" y="85725"/>
                  <a:pt x="57150" y="85725"/>
                </a:cubicBezTo>
                <a:cubicBezTo>
                  <a:pt x="51212" y="85725"/>
                  <a:pt x="46434" y="90502"/>
                  <a:pt x="46434" y="96441"/>
                </a:cubicBezTo>
                <a:close/>
                <a:moveTo>
                  <a:pt x="82153" y="53578"/>
                </a:moveTo>
                <a:lnTo>
                  <a:pt x="82153" y="125016"/>
                </a:lnTo>
                <a:cubicBezTo>
                  <a:pt x="82153" y="130954"/>
                  <a:pt x="86931" y="135731"/>
                  <a:pt x="92869" y="135731"/>
                </a:cubicBezTo>
                <a:cubicBezTo>
                  <a:pt x="98807" y="135731"/>
                  <a:pt x="103584" y="130954"/>
                  <a:pt x="103584" y="125016"/>
                </a:cubicBezTo>
                <a:lnTo>
                  <a:pt x="103584" y="53578"/>
                </a:lnTo>
                <a:cubicBezTo>
                  <a:pt x="103584" y="47640"/>
                  <a:pt x="98807" y="42863"/>
                  <a:pt x="92869" y="42863"/>
                </a:cubicBezTo>
                <a:cubicBezTo>
                  <a:pt x="86931" y="42863"/>
                  <a:pt x="82153" y="47640"/>
                  <a:pt x="82153" y="53578"/>
                </a:cubicBezTo>
                <a:close/>
                <a:moveTo>
                  <a:pt x="117872" y="82153"/>
                </a:moveTo>
                <a:lnTo>
                  <a:pt x="117872" y="125016"/>
                </a:lnTo>
                <a:cubicBezTo>
                  <a:pt x="117872" y="130954"/>
                  <a:pt x="122649" y="135731"/>
                  <a:pt x="128588" y="135731"/>
                </a:cubicBezTo>
                <a:cubicBezTo>
                  <a:pt x="134526" y="135731"/>
                  <a:pt x="139303" y="130954"/>
                  <a:pt x="139303" y="125016"/>
                </a:cubicBezTo>
                <a:lnTo>
                  <a:pt x="139303" y="82153"/>
                </a:lnTo>
                <a:cubicBezTo>
                  <a:pt x="139303" y="76215"/>
                  <a:pt x="134526" y="71438"/>
                  <a:pt x="128588" y="71438"/>
                </a:cubicBezTo>
                <a:cubicBezTo>
                  <a:pt x="122649" y="71438"/>
                  <a:pt x="117872" y="76215"/>
                  <a:pt x="117872" y="82153"/>
                </a:cubicBezTo>
                <a:close/>
              </a:path>
            </a:pathLst>
          </a:custGeom>
          <a:solidFill>
            <a:srgbClr val="8A9B9C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1" name="Text 8"/>
          <p:cNvSpPr/>
          <p:nvPr/>
        </p:nvSpPr>
        <p:spPr>
          <a:xfrm>
            <a:off x="1262443" y="4308023"/>
            <a:ext cx="309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8A9B9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SHAP Explainability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87297" y="4789237"/>
            <a:ext cx="34671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Shows exactly which blood values caused the prediction, building trust with visual waterfall charts.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367013" y="2306929"/>
            <a:ext cx="3683000" cy="1524000"/>
          </a:xfrm>
          <a:custGeom>
            <a:avLst/>
            <a:gdLst/>
            <a:ahLst/>
            <a:cxnLst/>
            <a:rect l="l" t="t" r="r" b="b"/>
            <a:pathLst>
              <a:path w="3683000" h="1524000">
                <a:moveTo>
                  <a:pt x="101605" y="0"/>
                </a:moveTo>
                <a:lnTo>
                  <a:pt x="3581395" y="0"/>
                </a:lnTo>
                <a:cubicBezTo>
                  <a:pt x="3637510" y="0"/>
                  <a:pt x="3683000" y="45490"/>
                  <a:pt x="3683000" y="101605"/>
                </a:cubicBezTo>
                <a:lnTo>
                  <a:pt x="3683000" y="1422395"/>
                </a:lnTo>
                <a:cubicBezTo>
                  <a:pt x="3683000" y="1478510"/>
                  <a:pt x="3637510" y="1524000"/>
                  <a:pt x="3581395" y="1524000"/>
                </a:cubicBezTo>
                <a:lnTo>
                  <a:pt x="101605" y="1524000"/>
                </a:lnTo>
                <a:cubicBezTo>
                  <a:pt x="45490" y="1524000"/>
                  <a:pt x="0" y="1478510"/>
                  <a:pt x="0" y="142239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8A9B9C">
              <a:alpha val="20000"/>
            </a:srgbClr>
          </a:solidFill>
          <a:ln/>
        </p:spPr>
        <p:txBody>
          <a:bodyPr/>
          <a:lstStyle/>
          <a:p>
            <a:endParaRPr lang="en-CA" dirty="0"/>
          </a:p>
        </p:txBody>
      </p:sp>
      <p:sp>
        <p:nvSpPr>
          <p:cNvPr id="14" name="Shape 11"/>
          <p:cNvSpPr/>
          <p:nvPr/>
        </p:nvSpPr>
        <p:spPr>
          <a:xfrm>
            <a:off x="4887714" y="241253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8A9B9C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5" name="Text 12"/>
          <p:cNvSpPr/>
          <p:nvPr/>
        </p:nvSpPr>
        <p:spPr>
          <a:xfrm>
            <a:off x="5249664" y="2324970"/>
            <a:ext cx="309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8A9B9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Blockchain Security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537868" y="2862821"/>
            <a:ext cx="34671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Patient owns their data on an immutable ledger. Doctors need permission, ensuring privacy and tamper-proof records.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367013" y="3949234"/>
            <a:ext cx="3683000" cy="1524000"/>
          </a:xfrm>
          <a:custGeom>
            <a:avLst/>
            <a:gdLst/>
            <a:ahLst/>
            <a:cxnLst/>
            <a:rect l="l" t="t" r="r" b="b"/>
            <a:pathLst>
              <a:path w="3683000" h="1524000">
                <a:moveTo>
                  <a:pt x="101605" y="0"/>
                </a:moveTo>
                <a:lnTo>
                  <a:pt x="3581395" y="0"/>
                </a:lnTo>
                <a:cubicBezTo>
                  <a:pt x="3637510" y="0"/>
                  <a:pt x="3683000" y="45490"/>
                  <a:pt x="3683000" y="101605"/>
                </a:cubicBezTo>
                <a:lnTo>
                  <a:pt x="3683000" y="1422395"/>
                </a:lnTo>
                <a:cubicBezTo>
                  <a:pt x="3683000" y="1478510"/>
                  <a:pt x="3637510" y="1524000"/>
                  <a:pt x="3581395" y="1524000"/>
                </a:cubicBezTo>
                <a:lnTo>
                  <a:pt x="101605" y="1524000"/>
                </a:lnTo>
                <a:cubicBezTo>
                  <a:pt x="45490" y="1524000"/>
                  <a:pt x="0" y="1478510"/>
                  <a:pt x="0" y="1422395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9EAE9A">
              <a:alpha val="20000"/>
            </a:srgbClr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8" name="Shape 15"/>
          <p:cNvSpPr/>
          <p:nvPr/>
        </p:nvSpPr>
        <p:spPr>
          <a:xfrm>
            <a:off x="4887080" y="409919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28779" y="107156"/>
                </a:moveTo>
                <a:lnTo>
                  <a:pt x="150197" y="107156"/>
                </a:lnTo>
                <a:cubicBezTo>
                  <a:pt x="142295" y="107156"/>
                  <a:pt x="135910" y="100772"/>
                  <a:pt x="135910" y="92869"/>
                </a:cubicBezTo>
                <a:lnTo>
                  <a:pt x="135910" y="14288"/>
                </a:lnTo>
                <a:cubicBezTo>
                  <a:pt x="135910" y="6385"/>
                  <a:pt x="142339" y="-89"/>
                  <a:pt x="150153" y="938"/>
                </a:cubicBezTo>
                <a:cubicBezTo>
                  <a:pt x="197927" y="7278"/>
                  <a:pt x="235788" y="45140"/>
                  <a:pt x="242128" y="92913"/>
                </a:cubicBezTo>
                <a:cubicBezTo>
                  <a:pt x="243155" y="100727"/>
                  <a:pt x="236681" y="107156"/>
                  <a:pt x="228779" y="107156"/>
                </a:cubicBezTo>
                <a:close/>
                <a:moveTo>
                  <a:pt x="99387" y="16609"/>
                </a:moveTo>
                <a:cubicBezTo>
                  <a:pt x="107469" y="14913"/>
                  <a:pt x="114479" y="21521"/>
                  <a:pt x="114479" y="29781"/>
                </a:cubicBezTo>
                <a:lnTo>
                  <a:pt x="114479" y="117872"/>
                </a:lnTo>
                <a:cubicBezTo>
                  <a:pt x="114479" y="120372"/>
                  <a:pt x="115372" y="122783"/>
                  <a:pt x="116934" y="124703"/>
                </a:cubicBezTo>
                <a:lnTo>
                  <a:pt x="175915" y="195873"/>
                </a:lnTo>
                <a:cubicBezTo>
                  <a:pt x="181139" y="202168"/>
                  <a:pt x="180023" y="211678"/>
                  <a:pt x="172834" y="215563"/>
                </a:cubicBezTo>
                <a:cubicBezTo>
                  <a:pt x="157609" y="223867"/>
                  <a:pt x="140151" y="228600"/>
                  <a:pt x="121622" y="228600"/>
                </a:cubicBezTo>
                <a:cubicBezTo>
                  <a:pt x="62463" y="228600"/>
                  <a:pt x="14466" y="180603"/>
                  <a:pt x="14466" y="121444"/>
                </a:cubicBezTo>
                <a:cubicBezTo>
                  <a:pt x="14466" y="69875"/>
                  <a:pt x="50855" y="26834"/>
                  <a:pt x="99387" y="16609"/>
                </a:cubicBezTo>
                <a:close/>
                <a:moveTo>
                  <a:pt x="213330" y="128588"/>
                </a:moveTo>
                <a:lnTo>
                  <a:pt x="241905" y="128588"/>
                </a:lnTo>
                <a:cubicBezTo>
                  <a:pt x="250165" y="128588"/>
                  <a:pt x="256773" y="135597"/>
                  <a:pt x="255077" y="143679"/>
                </a:cubicBezTo>
                <a:cubicBezTo>
                  <a:pt x="250522" y="165289"/>
                  <a:pt x="239450" y="184487"/>
                  <a:pt x="224001" y="199132"/>
                </a:cubicBezTo>
                <a:cubicBezTo>
                  <a:pt x="218509" y="204356"/>
                  <a:pt x="209892" y="203240"/>
                  <a:pt x="205070" y="197391"/>
                </a:cubicBezTo>
                <a:lnTo>
                  <a:pt x="167387" y="151983"/>
                </a:lnTo>
                <a:cubicBezTo>
                  <a:pt x="159663" y="142652"/>
                  <a:pt x="166315" y="128588"/>
                  <a:pt x="178371" y="128588"/>
                </a:cubicBezTo>
                <a:lnTo>
                  <a:pt x="213286" y="128588"/>
                </a:lnTo>
                <a:close/>
              </a:path>
            </a:pathLst>
          </a:custGeom>
          <a:solidFill>
            <a:srgbClr val="6B8E67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9" name="Text 16"/>
          <p:cNvSpPr/>
          <p:nvPr/>
        </p:nvSpPr>
        <p:spPr>
          <a:xfrm>
            <a:off x="5255898" y="4005383"/>
            <a:ext cx="309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Smart Dashboards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557513" y="4512485"/>
            <a:ext cx="34671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Patients track risk; doctors review predictions with SHAP charts and add clinical notes.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8231981" y="1677067"/>
            <a:ext cx="3708400" cy="4343400"/>
          </a:xfrm>
          <a:custGeom>
            <a:avLst/>
            <a:gdLst/>
            <a:ahLst/>
            <a:cxnLst/>
            <a:rect l="l" t="t" r="r" b="b"/>
            <a:pathLst>
              <a:path w="3708400" h="4343400">
                <a:moveTo>
                  <a:pt x="101610" y="0"/>
                </a:moveTo>
                <a:lnTo>
                  <a:pt x="3606790" y="0"/>
                </a:lnTo>
                <a:cubicBezTo>
                  <a:pt x="3662908" y="0"/>
                  <a:pt x="3708400" y="45492"/>
                  <a:pt x="3708400" y="101610"/>
                </a:cubicBezTo>
                <a:lnTo>
                  <a:pt x="3708400" y="4241790"/>
                </a:lnTo>
                <a:cubicBezTo>
                  <a:pt x="3708400" y="4297908"/>
                  <a:pt x="3662908" y="4343400"/>
                  <a:pt x="3606790" y="4343400"/>
                </a:cubicBezTo>
                <a:lnTo>
                  <a:pt x="101610" y="4343400"/>
                </a:lnTo>
                <a:cubicBezTo>
                  <a:pt x="45492" y="4343400"/>
                  <a:pt x="0" y="4297908"/>
                  <a:pt x="0" y="4241790"/>
                </a:cubicBezTo>
                <a:lnTo>
                  <a:pt x="0" y="101610"/>
                </a:lnTo>
                <a:cubicBezTo>
                  <a:pt x="0" y="45530"/>
                  <a:pt x="45530" y="0"/>
                  <a:pt x="101610" y="0"/>
                </a:cubicBezTo>
                <a:close/>
              </a:path>
            </a:pathLst>
          </a:custGeom>
          <a:solidFill>
            <a:srgbClr val="C89F83">
              <a:alpha val="20000"/>
            </a:srgbClr>
          </a:solidFill>
          <a:ln/>
        </p:spPr>
        <p:txBody>
          <a:bodyPr/>
          <a:lstStyle/>
          <a:p>
            <a:endParaRPr lang="en-CA" dirty="0"/>
          </a:p>
        </p:txBody>
      </p:sp>
      <p:sp>
        <p:nvSpPr>
          <p:cNvPr id="22" name="Text 19"/>
          <p:cNvSpPr/>
          <p:nvPr/>
        </p:nvSpPr>
        <p:spPr>
          <a:xfrm>
            <a:off x="9303742" y="1850187"/>
            <a:ext cx="1562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C89F8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How It Works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8667155" y="2400299"/>
            <a:ext cx="283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Blood Report Upload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10021292" y="2761912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58827" y="174536"/>
                </a:moveTo>
                <a:cubicBezTo>
                  <a:pt x="63168" y="178877"/>
                  <a:pt x="70217" y="178877"/>
                  <a:pt x="74558" y="174536"/>
                </a:cubicBezTo>
                <a:lnTo>
                  <a:pt x="130120" y="118973"/>
                </a:lnTo>
                <a:cubicBezTo>
                  <a:pt x="134461" y="114632"/>
                  <a:pt x="134461" y="107583"/>
                  <a:pt x="130120" y="103242"/>
                </a:cubicBezTo>
                <a:cubicBezTo>
                  <a:pt x="125780" y="98901"/>
                  <a:pt x="118730" y="98901"/>
                  <a:pt x="114389" y="103242"/>
                </a:cubicBezTo>
                <a:lnTo>
                  <a:pt x="77788" y="139844"/>
                </a:lnTo>
                <a:lnTo>
                  <a:pt x="77788" y="11112"/>
                </a:lnTo>
                <a:cubicBezTo>
                  <a:pt x="77788" y="4966"/>
                  <a:pt x="72822" y="0"/>
                  <a:pt x="66675" y="0"/>
                </a:cubicBezTo>
                <a:cubicBezTo>
                  <a:pt x="60528" y="0"/>
                  <a:pt x="55563" y="4966"/>
                  <a:pt x="55563" y="11112"/>
                </a:cubicBezTo>
                <a:lnTo>
                  <a:pt x="55563" y="139844"/>
                </a:lnTo>
                <a:lnTo>
                  <a:pt x="18961" y="103242"/>
                </a:lnTo>
                <a:cubicBezTo>
                  <a:pt x="14620" y="98901"/>
                  <a:pt x="7570" y="98901"/>
                  <a:pt x="3230" y="103242"/>
                </a:cubicBezTo>
                <a:cubicBezTo>
                  <a:pt x="-1111" y="107583"/>
                  <a:pt x="-1111" y="114632"/>
                  <a:pt x="3230" y="118973"/>
                </a:cubicBezTo>
                <a:lnTo>
                  <a:pt x="58792" y="174536"/>
                </a:lnTo>
                <a:close/>
              </a:path>
            </a:pathLst>
          </a:custGeom>
          <a:solidFill>
            <a:srgbClr val="C89F83"/>
          </a:solidFill>
          <a:ln/>
        </p:spPr>
        <p:txBody>
          <a:bodyPr/>
          <a:lstStyle/>
          <a:p>
            <a:endParaRPr lang="en-CA" dirty="0"/>
          </a:p>
        </p:txBody>
      </p:sp>
      <p:sp>
        <p:nvSpPr>
          <p:cNvPr id="25" name="Text 22"/>
          <p:cNvSpPr/>
          <p:nvPr/>
        </p:nvSpPr>
        <p:spPr>
          <a:xfrm>
            <a:off x="8667155" y="3017251"/>
            <a:ext cx="283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OCR Data Extraction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10021292" y="3390899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58827" y="174536"/>
                </a:moveTo>
                <a:cubicBezTo>
                  <a:pt x="63168" y="178877"/>
                  <a:pt x="70217" y="178877"/>
                  <a:pt x="74558" y="174536"/>
                </a:cubicBezTo>
                <a:lnTo>
                  <a:pt x="130120" y="118973"/>
                </a:lnTo>
                <a:cubicBezTo>
                  <a:pt x="134461" y="114632"/>
                  <a:pt x="134461" y="107583"/>
                  <a:pt x="130120" y="103242"/>
                </a:cubicBezTo>
                <a:cubicBezTo>
                  <a:pt x="125780" y="98901"/>
                  <a:pt x="118730" y="98901"/>
                  <a:pt x="114389" y="103242"/>
                </a:cubicBezTo>
                <a:lnTo>
                  <a:pt x="77788" y="139844"/>
                </a:lnTo>
                <a:lnTo>
                  <a:pt x="77788" y="11112"/>
                </a:lnTo>
                <a:cubicBezTo>
                  <a:pt x="77788" y="4966"/>
                  <a:pt x="72822" y="0"/>
                  <a:pt x="66675" y="0"/>
                </a:cubicBezTo>
                <a:cubicBezTo>
                  <a:pt x="60528" y="0"/>
                  <a:pt x="55563" y="4966"/>
                  <a:pt x="55563" y="11112"/>
                </a:cubicBezTo>
                <a:lnTo>
                  <a:pt x="55563" y="139844"/>
                </a:lnTo>
                <a:lnTo>
                  <a:pt x="18961" y="103242"/>
                </a:lnTo>
                <a:cubicBezTo>
                  <a:pt x="14620" y="98901"/>
                  <a:pt x="7570" y="98901"/>
                  <a:pt x="3230" y="103242"/>
                </a:cubicBezTo>
                <a:cubicBezTo>
                  <a:pt x="-1111" y="107583"/>
                  <a:pt x="-1111" y="114632"/>
                  <a:pt x="3230" y="118973"/>
                </a:cubicBezTo>
                <a:lnTo>
                  <a:pt x="58792" y="174536"/>
                </a:lnTo>
                <a:close/>
              </a:path>
            </a:pathLst>
          </a:custGeom>
          <a:solidFill>
            <a:srgbClr val="C89F83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27" name="Text 24"/>
          <p:cNvSpPr/>
          <p:nvPr/>
        </p:nvSpPr>
        <p:spPr>
          <a:xfrm>
            <a:off x="8673171" y="3628187"/>
            <a:ext cx="283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 AI Models Run Simultaneously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10021292" y="3995819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58827" y="174536"/>
                </a:moveTo>
                <a:cubicBezTo>
                  <a:pt x="63168" y="178877"/>
                  <a:pt x="70217" y="178877"/>
                  <a:pt x="74558" y="174536"/>
                </a:cubicBezTo>
                <a:lnTo>
                  <a:pt x="130120" y="118973"/>
                </a:lnTo>
                <a:cubicBezTo>
                  <a:pt x="134461" y="114632"/>
                  <a:pt x="134461" y="107583"/>
                  <a:pt x="130120" y="103242"/>
                </a:cubicBezTo>
                <a:cubicBezTo>
                  <a:pt x="125780" y="98901"/>
                  <a:pt x="118730" y="98901"/>
                  <a:pt x="114389" y="103242"/>
                </a:cubicBezTo>
                <a:lnTo>
                  <a:pt x="77788" y="139844"/>
                </a:lnTo>
                <a:lnTo>
                  <a:pt x="77788" y="11112"/>
                </a:lnTo>
                <a:cubicBezTo>
                  <a:pt x="77788" y="4966"/>
                  <a:pt x="72822" y="0"/>
                  <a:pt x="66675" y="0"/>
                </a:cubicBezTo>
                <a:cubicBezTo>
                  <a:pt x="60528" y="0"/>
                  <a:pt x="55563" y="4966"/>
                  <a:pt x="55563" y="11112"/>
                </a:cubicBezTo>
                <a:lnTo>
                  <a:pt x="55563" y="139844"/>
                </a:lnTo>
                <a:lnTo>
                  <a:pt x="18961" y="103242"/>
                </a:lnTo>
                <a:cubicBezTo>
                  <a:pt x="14620" y="98901"/>
                  <a:pt x="7570" y="98901"/>
                  <a:pt x="3230" y="103242"/>
                </a:cubicBezTo>
                <a:cubicBezTo>
                  <a:pt x="-1111" y="107583"/>
                  <a:pt x="-1111" y="114632"/>
                  <a:pt x="3230" y="118973"/>
                </a:cubicBezTo>
                <a:lnTo>
                  <a:pt x="58792" y="174536"/>
                </a:lnTo>
                <a:close/>
              </a:path>
            </a:pathLst>
          </a:custGeom>
          <a:solidFill>
            <a:srgbClr val="C89F83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29" name="Text 26"/>
          <p:cNvSpPr/>
          <p:nvPr/>
        </p:nvSpPr>
        <p:spPr>
          <a:xfrm>
            <a:off x="8673171" y="4227091"/>
            <a:ext cx="283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SHAP Explains the 'Why'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10021292" y="4588707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58827" y="174536"/>
                </a:moveTo>
                <a:cubicBezTo>
                  <a:pt x="63168" y="178877"/>
                  <a:pt x="70217" y="178877"/>
                  <a:pt x="74558" y="174536"/>
                </a:cubicBezTo>
                <a:lnTo>
                  <a:pt x="130120" y="118973"/>
                </a:lnTo>
                <a:cubicBezTo>
                  <a:pt x="134461" y="114632"/>
                  <a:pt x="134461" y="107583"/>
                  <a:pt x="130120" y="103242"/>
                </a:cubicBezTo>
                <a:cubicBezTo>
                  <a:pt x="125780" y="98901"/>
                  <a:pt x="118730" y="98901"/>
                  <a:pt x="114389" y="103242"/>
                </a:cubicBezTo>
                <a:lnTo>
                  <a:pt x="77788" y="139844"/>
                </a:lnTo>
                <a:lnTo>
                  <a:pt x="77788" y="11112"/>
                </a:lnTo>
                <a:cubicBezTo>
                  <a:pt x="77788" y="4966"/>
                  <a:pt x="72822" y="0"/>
                  <a:pt x="66675" y="0"/>
                </a:cubicBezTo>
                <a:cubicBezTo>
                  <a:pt x="60528" y="0"/>
                  <a:pt x="55563" y="4966"/>
                  <a:pt x="55563" y="11112"/>
                </a:cubicBezTo>
                <a:lnTo>
                  <a:pt x="55563" y="139844"/>
                </a:lnTo>
                <a:lnTo>
                  <a:pt x="18961" y="103242"/>
                </a:lnTo>
                <a:cubicBezTo>
                  <a:pt x="14620" y="98901"/>
                  <a:pt x="7570" y="98901"/>
                  <a:pt x="3230" y="103242"/>
                </a:cubicBezTo>
                <a:cubicBezTo>
                  <a:pt x="-1111" y="107583"/>
                  <a:pt x="-1111" y="114632"/>
                  <a:pt x="3230" y="118973"/>
                </a:cubicBezTo>
                <a:lnTo>
                  <a:pt x="58792" y="174536"/>
                </a:lnTo>
                <a:close/>
              </a:path>
            </a:pathLst>
          </a:custGeom>
          <a:solidFill>
            <a:srgbClr val="C89F83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31" name="Text 28"/>
          <p:cNvSpPr/>
          <p:nvPr/>
        </p:nvSpPr>
        <p:spPr>
          <a:xfrm>
            <a:off x="8667155" y="4825997"/>
            <a:ext cx="283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4A4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Blockchain Secures Data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10021292" y="5205661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58827" y="174536"/>
                </a:moveTo>
                <a:cubicBezTo>
                  <a:pt x="63168" y="178877"/>
                  <a:pt x="70217" y="178877"/>
                  <a:pt x="74558" y="174536"/>
                </a:cubicBezTo>
                <a:lnTo>
                  <a:pt x="130120" y="118973"/>
                </a:lnTo>
                <a:cubicBezTo>
                  <a:pt x="134461" y="114632"/>
                  <a:pt x="134461" y="107583"/>
                  <a:pt x="130120" y="103242"/>
                </a:cubicBezTo>
                <a:cubicBezTo>
                  <a:pt x="125780" y="98901"/>
                  <a:pt x="118730" y="98901"/>
                  <a:pt x="114389" y="103242"/>
                </a:cubicBezTo>
                <a:lnTo>
                  <a:pt x="77788" y="139844"/>
                </a:lnTo>
                <a:lnTo>
                  <a:pt x="77788" y="11112"/>
                </a:lnTo>
                <a:cubicBezTo>
                  <a:pt x="77788" y="4966"/>
                  <a:pt x="72822" y="0"/>
                  <a:pt x="66675" y="0"/>
                </a:cubicBezTo>
                <a:cubicBezTo>
                  <a:pt x="60528" y="0"/>
                  <a:pt x="55563" y="4966"/>
                  <a:pt x="55563" y="11112"/>
                </a:cubicBezTo>
                <a:lnTo>
                  <a:pt x="55563" y="139844"/>
                </a:lnTo>
                <a:lnTo>
                  <a:pt x="18961" y="103242"/>
                </a:lnTo>
                <a:cubicBezTo>
                  <a:pt x="14620" y="98901"/>
                  <a:pt x="7570" y="98901"/>
                  <a:pt x="3230" y="103242"/>
                </a:cubicBezTo>
                <a:cubicBezTo>
                  <a:pt x="-1111" y="107583"/>
                  <a:pt x="-1111" y="114632"/>
                  <a:pt x="3230" y="118973"/>
                </a:cubicBezTo>
                <a:lnTo>
                  <a:pt x="58792" y="174536"/>
                </a:lnTo>
                <a:close/>
              </a:path>
            </a:pathLst>
          </a:custGeom>
          <a:solidFill>
            <a:srgbClr val="C89F83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33" name="Text 30"/>
          <p:cNvSpPr/>
          <p:nvPr/>
        </p:nvSpPr>
        <p:spPr>
          <a:xfrm>
            <a:off x="8667155" y="5491076"/>
            <a:ext cx="283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6B8E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Doctor Reviews &amp; Acts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s0.jpg"/>
          <p:cNvPicPr>
            <a:picLocks noChangeAspect="1"/>
          </p:cNvPicPr>
          <p:nvPr/>
        </p:nvPicPr>
        <p:blipFill>
          <a:blip r:embed="rId3"/>
          <a:srcRect b="26208"/>
          <a:stretch/>
        </p:blipFill>
        <p:spPr>
          <a:xfrm>
            <a:off x="0" y="1816100"/>
            <a:ext cx="12192000" cy="50419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gradFill flip="none" rotWithShape="1">
            <a:gsLst>
              <a:gs pos="0">
                <a:srgbClr val="F6F4ED">
                  <a:alpha val="0"/>
                </a:srgbClr>
              </a:gs>
              <a:gs pos="34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  <p:txBody>
          <a:bodyPr/>
          <a:lstStyle/>
          <a:p>
            <a:endParaRPr lang="en-CA"/>
          </a:p>
        </p:txBody>
      </p:sp>
      <p:sp>
        <p:nvSpPr>
          <p:cNvPr id="4" name="Text 1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189355" y="1323116"/>
            <a:ext cx="9812020" cy="186204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1500" b="1" dirty="0">
                <a:solidFill>
                  <a:srgbClr val="0A2C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 !</a:t>
            </a:r>
            <a:endParaRPr lang="en-US" sz="1600" dirty="0">
              <a:solidFill>
                <a:srgbClr val="0A2C2D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3868470" y="3849588"/>
            <a:ext cx="4562074" cy="630287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7" name="Text 4"/>
          <p:cNvSpPr/>
          <p:nvPr/>
        </p:nvSpPr>
        <p:spPr>
          <a:xfrm>
            <a:off x="36976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462078" y="3877053"/>
            <a:ext cx="3266574" cy="584775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/>
              <a:t>Checkout our </a:t>
            </a:r>
            <a:r>
              <a:rPr lang="en-US" sz="1600" dirty="0">
                <a:solidFill>
                  <a:srgbClr val="0070C0"/>
                </a:solidFill>
              </a:rPr>
              <a:t>GitHub!</a:t>
            </a:r>
          </a:p>
          <a:p>
            <a:pPr algn="ctr">
              <a:lnSpc>
                <a:spcPct val="100000"/>
              </a:lnSpc>
            </a:pPr>
            <a:r>
              <a:rPr lang="en-US" sz="1600" dirty="0"/>
              <a:t>github.com/ayeshmallick/</a:t>
            </a:r>
            <a:r>
              <a:rPr lang="en-US" sz="1600" dirty="0" err="1"/>
              <a:t>PranaChain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056505" y="4741949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0" name="Text 7"/>
          <p:cNvSpPr/>
          <p:nvPr/>
        </p:nvSpPr>
        <p:spPr>
          <a:xfrm>
            <a:off x="64154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377632" y="4777978"/>
            <a:ext cx="1436737" cy="338554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Nov 19, 2025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F4ED"/>
      </a:accent1>
      <a:accent2>
        <a:srgbClr val="8E9E7E"/>
      </a:accent2>
      <a:accent3>
        <a:srgbClr val="3A5A60"/>
      </a:accent3>
      <a:accent4>
        <a:srgbClr val="6B7A5B"/>
      </a:accent4>
      <a:accent5>
        <a:srgbClr val="2C3739"/>
      </a:accent5>
      <a:accent6>
        <a:srgbClr val="9AD6FD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383</Words>
  <Application>Microsoft Macintosh PowerPoint</Application>
  <PresentationFormat>Widescreen</PresentationFormat>
  <Paragraphs>83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Noto Sans SC</vt:lpstr>
      <vt:lpstr>MiSans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PranaChain Medical AI Pitch</dc:title>
  <dc:subject>PranaChain Medical AI Pitch</dc:subject>
  <dc:creator>Kimi</dc:creator>
  <cp:lastModifiedBy>SHAURYA </cp:lastModifiedBy>
  <cp:revision>14</cp:revision>
  <dcterms:created xsi:type="dcterms:W3CDTF">2025-11-20T02:03:30Z</dcterms:created>
  <dcterms:modified xsi:type="dcterms:W3CDTF">2025-11-21T19:35:32Z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{"Label":"PranaChain Medical AI Pitch","ContentProducer":"001191110108MACG2KBH8F10000","ProduceID":"d4f6q1ique5pfg63c0i0","ReservedCode1":"","ContentPropagator":"001191110108MACG2KBH8F20000","PropagateID":"d4f6q1ique5pfg63c0i0","ReservedCode2":""}</vt:lpwstr>
  </property>
</Properties>
</file>